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3"/>
    <p:sldId id="579" r:id="rId4"/>
    <p:sldId id="580" r:id="rId5"/>
    <p:sldId id="581" r:id="rId6"/>
    <p:sldId id="584" r:id="rId7"/>
    <p:sldId id="583" r:id="rId8"/>
    <p:sldId id="585" r:id="rId9"/>
    <p:sldId id="590" r:id="rId10"/>
    <p:sldId id="589" r:id="rId11"/>
    <p:sldId id="588" r:id="rId12"/>
    <p:sldId id="587" r:id="rId13"/>
    <p:sldId id="582" r:id="rId14"/>
    <p:sldId id="586" r:id="rId15"/>
    <p:sldId id="593" r:id="rId16"/>
    <p:sldId id="592" r:id="rId17"/>
    <p:sldId id="594" r:id="rId18"/>
    <p:sldId id="595" r:id="rId19"/>
    <p:sldId id="596" r:id="rId20"/>
    <p:sldId id="597" r:id="rId21"/>
    <p:sldId id="59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392A"/>
    <a:srgbClr val="FBE5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67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132D5-AD9B-4678-9BBD-70FF7CE0D3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C44B01-9804-442F-8EA0-DD45B668085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C9D01-DCE5-4B1A-8C85-8E687CED7F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29B76-FEE6-4CEA-8627-418777ECA7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9.png"/><Relationship Id="rId7" Type="http://schemas.openxmlformats.org/officeDocument/2006/relationships/image" Target="../media/image4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4914900"/>
            <a:ext cx="12192000" cy="1943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2844800"/>
            <a:ext cx="12192000" cy="40132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75058" y="2095567"/>
            <a:ext cx="7438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-3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少儿春节晚会</a:t>
            </a:r>
            <a:endParaRPr lang="zh-CN" altLang="en-US" sz="9600" spc="-3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1551" y="3563278"/>
            <a:ext cx="67056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—</a:t>
            </a:r>
            <a:r>
              <a:rPr lang="zh-CN" altLang="en-US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希望相随</a:t>
            </a:r>
            <a:r>
              <a:rPr lang="en-US" altLang="zh-CN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·</a:t>
            </a:r>
            <a:r>
              <a:rPr lang="zh-CN" altLang="en-US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快乐起航</a:t>
            </a:r>
            <a:r>
              <a:rPr lang="en-US" altLang="zh-CN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—</a:t>
            </a:r>
            <a:endParaRPr lang="zh-CN" altLang="en-US" sz="3735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00571" y="4485923"/>
            <a:ext cx="3787559" cy="428977"/>
            <a:chOff x="3075465" y="3175000"/>
            <a:chExt cx="2840669" cy="321733"/>
          </a:xfrm>
        </p:grpSpPr>
        <p:sp>
          <p:nvSpPr>
            <p:cNvPr id="11" name="圆角矩形 10"/>
            <p:cNvSpPr/>
            <p:nvPr/>
          </p:nvSpPr>
          <p:spPr>
            <a:xfrm>
              <a:off x="3124200" y="3175000"/>
              <a:ext cx="2743200" cy="321733"/>
            </a:xfrm>
            <a:prstGeom prst="roundRect">
              <a:avLst>
                <a:gd name="adj" fmla="val 50000"/>
              </a:avLst>
            </a:prstGeom>
            <a:solidFill>
              <a:srgbClr val="C4392A"/>
            </a:solidFill>
            <a:ln>
              <a:solidFill>
                <a:srgbClr val="C439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75465" y="3228799"/>
              <a:ext cx="2840669" cy="2528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宣讲人：谷郡   时间：</a:t>
              </a:r>
              <a:r>
                <a:rPr lang="en-US" altLang="zh-CN" sz="1600" dirty="0">
                  <a:solidFill>
                    <a:schemeClr val="bg1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20XX.XX</a:t>
              </a:r>
              <a:endParaRPr lang="zh-CN" altLang="en-US" sz="1600" dirty="0">
                <a:solidFill>
                  <a:schemeClr val="bg1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" y="0"/>
            <a:ext cx="3111500" cy="5092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email"/>
          <a:srcRect r="6866"/>
          <a:stretch>
            <a:fillRect/>
          </a:stretch>
        </p:blipFill>
        <p:spPr>
          <a:xfrm>
            <a:off x="7732812" y="-15333"/>
            <a:ext cx="4459188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111501" y="1551578"/>
            <a:ext cx="496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HAPPY NEW YEAR</a:t>
            </a:r>
            <a:endParaRPr lang="zh-CN" altLang="en-US" sz="36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21162" y="547043"/>
            <a:ext cx="4311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202X</a:t>
            </a:r>
            <a:endParaRPr lang="zh-CN" altLang="en-US" sz="7200" spc="6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35637" y="921744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虎</a:t>
            </a:r>
            <a:endParaRPr lang="zh-CN" altLang="en-US" sz="2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晚会介绍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85323" y="1980881"/>
            <a:ext cx="9787477" cy="809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65" kern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为了更好地贯彻晚会主题，提升舞台效果和节目品质，针对整场晚会的视频元素，进行了创意设计。并且邀请国内顶级的视频设计团队，对晚会全场的视频进行重新创作、包装。</a:t>
            </a:r>
            <a:endParaRPr lang="zh-CN" altLang="en-US" sz="1865" kern="0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19200" y="3141076"/>
            <a:ext cx="5622187" cy="2279316"/>
            <a:chOff x="946567" y="2560341"/>
            <a:chExt cx="4216640" cy="1709487"/>
          </a:xfrm>
        </p:grpSpPr>
        <p:sp>
          <p:nvSpPr>
            <p:cNvPr id="10" name="矩形 9"/>
            <p:cNvSpPr/>
            <p:nvPr/>
          </p:nvSpPr>
          <p:spPr>
            <a:xfrm>
              <a:off x="1219200" y="2637081"/>
              <a:ext cx="3777833" cy="594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865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  <a:cs typeface="+mn-ea"/>
                  <a:sym typeface="+mn-lt"/>
                </a:rPr>
                <a:t>晚会将会邀请本年度最热播，并广受少年儿童喜爱的卡通形象来到晚会现场与观众互动；</a:t>
              </a:r>
              <a:endParaRPr lang="zh-CN" alt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19199" y="3639090"/>
              <a:ext cx="3777833" cy="594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865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  <a:cs typeface="+mn-ea"/>
                  <a:sym typeface="+mn-lt"/>
                </a:rPr>
                <a:t>我们将针对每个形象的特点，结合剧情、角色等进行了特别互动设计</a:t>
              </a:r>
              <a:endParaRPr lang="zh-CN" alt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46567" y="2560341"/>
              <a:ext cx="4216640" cy="707478"/>
            </a:xfrm>
            <a:prstGeom prst="rect">
              <a:avLst/>
            </a:prstGeom>
            <a:noFill/>
            <a:ln w="38100">
              <a:solidFill>
                <a:srgbClr val="C439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5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46567" y="3562350"/>
              <a:ext cx="4216640" cy="707478"/>
            </a:xfrm>
            <a:prstGeom prst="rect">
              <a:avLst/>
            </a:prstGeom>
            <a:noFill/>
            <a:ln w="38100">
              <a:solidFill>
                <a:srgbClr val="C439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5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095387" y="2971800"/>
            <a:ext cx="4114802" cy="274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晚会介绍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06972" y="2499908"/>
            <a:ext cx="1820163" cy="968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晚会将会邀请本年度最热播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53813" y="2450285"/>
            <a:ext cx="2154987" cy="968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来到晚会现场与观众互动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6608" y="4173804"/>
            <a:ext cx="2172592" cy="968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并广受少年儿童喜爱的卡通形象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3600" y="4205188"/>
            <a:ext cx="2235200" cy="968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贯穿晚会“快乐起航”的定位。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4"/>
          <p:cNvSpPr/>
          <p:nvPr/>
        </p:nvSpPr>
        <p:spPr>
          <a:xfrm>
            <a:off x="1140520" y="2247348"/>
            <a:ext cx="2946400" cy="1579656"/>
          </a:xfrm>
          <a:prstGeom prst="roundRect">
            <a:avLst/>
          </a:prstGeom>
          <a:noFill/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3" name="圆角矩形 15"/>
          <p:cNvSpPr/>
          <p:nvPr/>
        </p:nvSpPr>
        <p:spPr>
          <a:xfrm>
            <a:off x="4254781" y="2247348"/>
            <a:ext cx="2946400" cy="1579656"/>
          </a:xfrm>
          <a:prstGeom prst="roundRect">
            <a:avLst/>
          </a:prstGeom>
          <a:noFill/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4" name="圆角矩形 16"/>
          <p:cNvSpPr/>
          <p:nvPr/>
        </p:nvSpPr>
        <p:spPr>
          <a:xfrm>
            <a:off x="1105181" y="4020491"/>
            <a:ext cx="2946400" cy="1579656"/>
          </a:xfrm>
          <a:prstGeom prst="roundRect">
            <a:avLst/>
          </a:prstGeom>
          <a:noFill/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4267200" y="4020492"/>
            <a:ext cx="2946400" cy="1579656"/>
          </a:xfrm>
          <a:prstGeom prst="roundRect">
            <a:avLst/>
          </a:prstGeom>
          <a:noFill/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607581" y="1826754"/>
            <a:ext cx="4000500" cy="4000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4914900"/>
            <a:ext cx="12192000" cy="1943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2844800"/>
            <a:ext cx="12192000" cy="4013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41089" y="1003089"/>
            <a:ext cx="5854911" cy="58549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568009" y="1625599"/>
            <a:ext cx="1005340" cy="3149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3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节目呈现</a:t>
            </a:r>
            <a:endParaRPr lang="zh-CN" altLang="en-US" sz="5335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84008" y="1727199"/>
            <a:ext cx="759119" cy="182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第三章</a:t>
            </a:r>
            <a:endParaRPr lang="zh-CN" altLang="en-US" sz="3735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32104" y="1727200"/>
            <a:ext cx="2339743" cy="28448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背负家长望子成龙的期望，进行激烈的竞争</a:t>
            </a:r>
            <a:r>
              <a:rPr lang="en-US" altLang="zh-CN" sz="1865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……</a:t>
            </a:r>
            <a:r>
              <a:rPr lang="zh-CN" altLang="en-US" sz="1865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。他们仿佛离快乐越来越远，我们也无法给他们一个最像天堂的地方</a:t>
            </a:r>
            <a:endParaRPr lang="zh-CN" altLang="en-US" sz="1865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 flipH="1">
            <a:off x="9080499" y="0"/>
            <a:ext cx="3111500" cy="50927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1" y="1"/>
            <a:ext cx="2892018" cy="284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节目呈现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31862" y="2290199"/>
            <a:ext cx="2127115" cy="3149600"/>
            <a:chOff x="651753" y="1504950"/>
            <a:chExt cx="1595336" cy="2362200"/>
          </a:xfrm>
        </p:grpSpPr>
        <p:sp>
          <p:nvSpPr>
            <p:cNvPr id="7" name="矩形 6"/>
            <p:cNvSpPr/>
            <p:nvPr/>
          </p:nvSpPr>
          <p:spPr>
            <a:xfrm>
              <a:off x="656951" y="1504950"/>
              <a:ext cx="1576160" cy="355404"/>
            </a:xfrm>
            <a:prstGeom prst="rect">
              <a:avLst/>
            </a:prstGeom>
            <a:solidFill>
              <a:srgbClr val="C4392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青春活力</a:t>
              </a:r>
              <a:endParaRPr lang="zh-CN" altLang="en-US" dirty="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0" name="TextBox 49"/>
            <p:cNvSpPr txBox="1"/>
            <p:nvPr/>
          </p:nvSpPr>
          <p:spPr>
            <a:xfrm>
              <a:off x="768315" y="2193488"/>
              <a:ext cx="1289085" cy="1490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四组青春活力的组合，演绎代表春夏秋冬四季的歌曲。结合视频舞美，用镭射、银色瀑布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51753" y="1964987"/>
              <a:ext cx="1595336" cy="1902163"/>
            </a:xfrm>
            <a:prstGeom prst="rect">
              <a:avLst/>
            </a:prstGeom>
            <a:noFill/>
            <a:ln w="38100">
              <a:solidFill>
                <a:srgbClr val="C439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68662" y="2290199"/>
            <a:ext cx="2127115" cy="3149600"/>
            <a:chOff x="651753" y="1504950"/>
            <a:chExt cx="1595336" cy="2362200"/>
          </a:xfrm>
        </p:grpSpPr>
        <p:sp>
          <p:nvSpPr>
            <p:cNvPr id="13" name="矩形 12"/>
            <p:cNvSpPr/>
            <p:nvPr/>
          </p:nvSpPr>
          <p:spPr>
            <a:xfrm>
              <a:off x="656951" y="1504950"/>
              <a:ext cx="1576160" cy="355404"/>
            </a:xfrm>
            <a:prstGeom prst="rect">
              <a:avLst/>
            </a:prstGeom>
            <a:solidFill>
              <a:srgbClr val="C4392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彩色钓竿</a:t>
              </a:r>
              <a:endParaRPr lang="zh-CN" altLang="en-US" dirty="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4" name="TextBox 49"/>
            <p:cNvSpPr txBox="1"/>
            <p:nvPr/>
          </p:nvSpPr>
          <p:spPr>
            <a:xfrm>
              <a:off x="773446" y="2217315"/>
              <a:ext cx="1289085" cy="1490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彩色钓竿道具虫等构建一个四季更替、绚丽多彩的世界。   春：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春天在哪里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（绿色）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51753" y="1964987"/>
              <a:ext cx="1595336" cy="1902163"/>
            </a:xfrm>
            <a:prstGeom prst="rect">
              <a:avLst/>
            </a:prstGeom>
            <a:noFill/>
            <a:ln w="38100">
              <a:solidFill>
                <a:srgbClr val="C439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05462" y="2290198"/>
            <a:ext cx="2127115" cy="3149600"/>
            <a:chOff x="651753" y="1504950"/>
            <a:chExt cx="1595336" cy="2362200"/>
          </a:xfrm>
        </p:grpSpPr>
        <p:sp>
          <p:nvSpPr>
            <p:cNvPr id="17" name="矩形 16"/>
            <p:cNvSpPr/>
            <p:nvPr/>
          </p:nvSpPr>
          <p:spPr>
            <a:xfrm>
              <a:off x="656951" y="1504950"/>
              <a:ext cx="1576160" cy="355404"/>
            </a:xfrm>
            <a:prstGeom prst="rect">
              <a:avLst/>
            </a:prstGeom>
            <a:solidFill>
              <a:srgbClr val="C4392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过去的事情</a:t>
              </a:r>
              <a:endParaRPr lang="zh-CN" altLang="en-US" dirty="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8" name="TextBox 49"/>
            <p:cNvSpPr txBox="1"/>
            <p:nvPr/>
          </p:nvSpPr>
          <p:spPr>
            <a:xfrm>
              <a:off x="914042" y="2217316"/>
              <a:ext cx="1180647" cy="1250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夏：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《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捉泥鳅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》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（橙色）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;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秋：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《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听妈妈讲那过去的事情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》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（金黄色）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1753" y="1964987"/>
              <a:ext cx="1595336" cy="1902163"/>
            </a:xfrm>
            <a:prstGeom prst="rect">
              <a:avLst/>
            </a:prstGeom>
            <a:noFill/>
            <a:ln w="38100">
              <a:solidFill>
                <a:srgbClr val="C439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821752" y="2006600"/>
            <a:ext cx="3792580" cy="3792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节目呈现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600200" y="2331650"/>
            <a:ext cx="2127115" cy="3149600"/>
            <a:chOff x="651753" y="1504950"/>
            <a:chExt cx="1595336" cy="2362200"/>
          </a:xfrm>
        </p:grpSpPr>
        <p:sp>
          <p:nvSpPr>
            <p:cNvPr id="7" name="矩形 6"/>
            <p:cNvSpPr/>
            <p:nvPr/>
          </p:nvSpPr>
          <p:spPr>
            <a:xfrm>
              <a:off x="656951" y="1504950"/>
              <a:ext cx="1576160" cy="355404"/>
            </a:xfrm>
            <a:prstGeom prst="rect">
              <a:avLst/>
            </a:prstGeom>
            <a:solidFill>
              <a:srgbClr val="C4392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记忆音乐</a:t>
              </a:r>
              <a:endParaRPr lang="zh-CN" altLang="en-US" dirty="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0" name="TextBox 49"/>
            <p:cNvSpPr txBox="1"/>
            <p:nvPr/>
          </p:nvSpPr>
          <p:spPr>
            <a:xfrm>
              <a:off x="768315" y="2193488"/>
              <a:ext cx="1289085" cy="1250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记忆音乐盒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    采用“音乐盒”的创意，串接每首歌曲，就像打开每段回忆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51753" y="1964987"/>
              <a:ext cx="1595336" cy="1902163"/>
            </a:xfrm>
            <a:prstGeom prst="rect">
              <a:avLst/>
            </a:prstGeom>
            <a:noFill/>
            <a:ln w="38100">
              <a:solidFill>
                <a:srgbClr val="C439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299315" y="2334236"/>
            <a:ext cx="2127115" cy="3149600"/>
            <a:chOff x="651753" y="1504950"/>
            <a:chExt cx="1595336" cy="2362200"/>
          </a:xfrm>
        </p:grpSpPr>
        <p:sp>
          <p:nvSpPr>
            <p:cNvPr id="13" name="矩形 12"/>
            <p:cNvSpPr/>
            <p:nvPr/>
          </p:nvSpPr>
          <p:spPr>
            <a:xfrm>
              <a:off x="656951" y="1504950"/>
              <a:ext cx="1576160" cy="355404"/>
            </a:xfrm>
            <a:prstGeom prst="rect">
              <a:avLst/>
            </a:prstGeom>
            <a:solidFill>
              <a:srgbClr val="C4392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记忆音乐</a:t>
              </a:r>
              <a:endParaRPr lang="zh-CN" altLang="en-US" dirty="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4" name="TextBox 49"/>
            <p:cNvSpPr txBox="1"/>
            <p:nvPr/>
          </p:nvSpPr>
          <p:spPr>
            <a:xfrm>
              <a:off x="768315" y="2190400"/>
              <a:ext cx="1289085" cy="1250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展现不同的青春   年华，表达不同的人生感悟。让世界像十岁一样美好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51753" y="1964987"/>
              <a:ext cx="1595336" cy="1902163"/>
            </a:xfrm>
            <a:prstGeom prst="rect">
              <a:avLst/>
            </a:prstGeom>
            <a:noFill/>
            <a:ln w="38100">
              <a:solidFill>
                <a:srgbClr val="C439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864094" y="1753750"/>
            <a:ext cx="4178934" cy="41789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节目呈现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36053" y="2336801"/>
            <a:ext cx="6427773" cy="3181898"/>
            <a:chOff x="838200" y="1657350"/>
            <a:chExt cx="4820830" cy="2386424"/>
          </a:xfrm>
        </p:grpSpPr>
        <p:sp>
          <p:nvSpPr>
            <p:cNvPr id="7" name="TextBox 1"/>
            <p:cNvSpPr txBox="1"/>
            <p:nvPr/>
          </p:nvSpPr>
          <p:spPr>
            <a:xfrm>
              <a:off x="1149616" y="2151144"/>
              <a:ext cx="1676400" cy="1652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865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  <a:sym typeface="Arial" panose="020B0604020202020204" pitchFamily="34" charset="0"/>
                </a:rPr>
                <a:t>经典红色歌曲联唱：</a:t>
              </a:r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865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  <a:sym typeface="Arial" panose="020B0604020202020204" pitchFamily="34" charset="0"/>
                </a:rPr>
                <a:t>中青少三代童星或从事少儿工作的明星重新演绎红色歌曲</a:t>
              </a:r>
              <a:endPara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1"/>
            <p:cNvSpPr txBox="1"/>
            <p:nvPr/>
          </p:nvSpPr>
          <p:spPr>
            <a:xfrm>
              <a:off x="3659996" y="2151143"/>
              <a:ext cx="1676400" cy="1329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865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  <a:sym typeface="Arial" panose="020B0604020202020204" pitchFamily="34" charset="0"/>
                </a:rPr>
                <a:t>同时采用经典革命电影的视频剪辑、儿童合唱团、歌舞团多种形式</a:t>
              </a:r>
              <a:endPara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圆角矩形 14"/>
            <p:cNvSpPr/>
            <p:nvPr/>
          </p:nvSpPr>
          <p:spPr>
            <a:xfrm>
              <a:off x="838200" y="1657350"/>
              <a:ext cx="2321668" cy="2360173"/>
            </a:xfrm>
            <a:prstGeom prst="roundRect">
              <a:avLst>
                <a:gd name="adj" fmla="val 1164"/>
              </a:avLst>
            </a:prstGeom>
            <a:noFill/>
            <a:ln w="38100">
              <a:solidFill>
                <a:srgbClr val="C439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2" name="圆角矩形 15"/>
            <p:cNvSpPr/>
            <p:nvPr/>
          </p:nvSpPr>
          <p:spPr>
            <a:xfrm>
              <a:off x="3337362" y="1683601"/>
              <a:ext cx="2321668" cy="2360173"/>
            </a:xfrm>
            <a:prstGeom prst="roundRect">
              <a:avLst>
                <a:gd name="adj" fmla="val 1164"/>
              </a:avLst>
            </a:prstGeom>
            <a:noFill/>
            <a:ln w="38100">
              <a:solidFill>
                <a:srgbClr val="C439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717826" y="2112468"/>
            <a:ext cx="3571445" cy="3571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节目呈现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10323" y="2108201"/>
            <a:ext cx="4111677" cy="3496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少儿流行金曲：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《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童年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》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、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《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不想长大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》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、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《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小苹果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》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、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《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青春修炼手册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》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“我爱我家”情景歌舞剧    利用实景与视频做一个家的情境，四组明星家庭的倾情出演，讲述他们自己的家庭故事，体现他们的人生感悟。承接家庭情景歌剧，每个家庭向一个慈善机构或者一个需要帮助的儿童进行捐助。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9302" y="2158575"/>
            <a:ext cx="4654599" cy="910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每个家庭向一个慈善机构或者一个需要帮助的儿童进行捐助。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825199" y="2255296"/>
            <a:ext cx="0" cy="3349568"/>
          </a:xfrm>
          <a:prstGeom prst="line">
            <a:avLst/>
          </a:prstGeom>
          <a:ln w="38100">
            <a:solidFill>
              <a:srgbClr val="C439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191299" y="2292302"/>
            <a:ext cx="4565698" cy="45656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节目呈现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sp>
        <p:nvSpPr>
          <p:cNvPr id="6" name="TextBox 23"/>
          <p:cNvSpPr txBox="1"/>
          <p:nvPr/>
        </p:nvSpPr>
        <p:spPr>
          <a:xfrm>
            <a:off x="1172410" y="1799926"/>
            <a:ext cx="46736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家庭篇</a:t>
            </a:r>
            <a:r>
              <a:rPr lang="en-US" altLang="zh-CN" sz="1600" dirty="0"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——</a:t>
            </a:r>
            <a:r>
              <a:rPr lang="zh-CN" altLang="en-US" sz="1600" dirty="0"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流行</a:t>
            </a:r>
            <a:r>
              <a:rPr lang="en-US" altLang="zh-CN" sz="1600" dirty="0"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2021</a:t>
            </a:r>
            <a:r>
              <a:rPr lang="zh-CN" altLang="en-US" sz="1600" dirty="0"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：家庭和睦是一个国际安定团结的基础要素；此环节以家庭为表演单位，让其乐融融的气氛体现父母对子女的关爱和家庭的幸福。万国篇</a:t>
            </a:r>
            <a:r>
              <a:rPr lang="en-US" altLang="zh-CN" sz="1600" dirty="0"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——</a:t>
            </a:r>
            <a:r>
              <a:rPr lang="zh-CN" altLang="en-US" sz="1600" dirty="0"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万国秀：在这个环节中，我们将邀请来自世界各地的才艺少年倾情出演，展现出世界各国的风土人情。民族篇</a:t>
            </a:r>
            <a:r>
              <a:rPr lang="en-US" altLang="zh-CN" sz="1600" dirty="0"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——</a:t>
            </a:r>
            <a:r>
              <a:rPr lang="zh-CN" altLang="en-US" sz="1600" dirty="0"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我爱我家：在视频、灯光、音乐的带领下，晚会将邀请来自全国各少数民族的儿童，表演一组融合全国各民族特色的节目。</a:t>
            </a:r>
            <a:endParaRPr lang="zh-CN" altLang="en-US" sz="1600" dirty="0"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97256" y="2057885"/>
            <a:ext cx="553998" cy="3454400"/>
          </a:xfrm>
          <a:prstGeom prst="rect">
            <a:avLst/>
          </a:prstGeom>
          <a:solidFill>
            <a:srgbClr val="C4392A"/>
          </a:solidFill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安定团结的基础要素</a:t>
            </a:r>
            <a:endParaRPr lang="zh-CN" altLang="zh-CN" sz="2400" b="1" dirty="0">
              <a:solidFill>
                <a:schemeClr val="bg1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80320" y="1684906"/>
            <a:ext cx="4563979" cy="45639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节目呈现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29712" y="2367209"/>
            <a:ext cx="2261577" cy="2634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万国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Party”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秀（世界各地少年儿童代表）各国儿童用母语和汉语联唱代表世界各地风情的歌曲，用视频、舞美</a:t>
            </a:r>
            <a:endParaRPr lang="en-US" altLang="zh-CN" sz="1865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94488" y="2514305"/>
            <a:ext cx="0" cy="2561337"/>
          </a:xfrm>
          <a:prstGeom prst="line">
            <a:avLst/>
          </a:prstGeom>
          <a:ln w="38100">
            <a:solidFill>
              <a:srgbClr val="C439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8371312" y="2417584"/>
            <a:ext cx="2261577" cy="2634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造型、舞蹈等营造出万国联欢的华丽氛围。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《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小小少年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》;《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冰雪奇缘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》;《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蓝精灵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》;《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哆啦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A</a:t>
            </a:r>
            <a:r>
              <a: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梦</a:t>
            </a:r>
            <a:r>
              <a:rPr lang="en-US" altLang="zh-CN" sz="1865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》</a:t>
            </a:r>
            <a:endParaRPr lang="en-US" altLang="zh-CN" sz="1865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232541" y="1750252"/>
            <a:ext cx="4117148" cy="41171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节目呈现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0800" y="2041585"/>
            <a:ext cx="9550400" cy="1008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主题：民族团结是一种精神、一种力量、一种追求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,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是需要我们青少年从小树立的目标！从全国各地电视台海选出各民族小朋友身着自己的民族服装来表演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《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北京的金山上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》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15915" y="3675187"/>
            <a:ext cx="5188085" cy="1501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《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小白船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》——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朝鲜族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;《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挤奶员舞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》——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蒙族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;《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青春圆舞曲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》——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新疆民歌、童声大合唱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《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五十六个民族五十六朵花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》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、晚会在大合唱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《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歌声与微笑</a:t>
            </a:r>
            <a:r>
              <a:rPr lang="en-US" altLang="zh-CN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》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sym typeface="Arial" panose="020B0604020202020204" pitchFamily="34" charset="0"/>
              </a:rPr>
              <a:t>中谢幕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519677" y="3499703"/>
            <a:ext cx="5084324" cy="0"/>
          </a:xfrm>
          <a:prstGeom prst="line">
            <a:avLst/>
          </a:prstGeom>
          <a:ln w="38100">
            <a:solidFill>
              <a:srgbClr val="C439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172751" y="2670758"/>
            <a:ext cx="3393649" cy="33936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4914900"/>
            <a:ext cx="12192000" cy="1943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2844800"/>
            <a:ext cx="12192000" cy="4013200"/>
          </a:xfrm>
          <a:prstGeom prst="rect">
            <a:avLst/>
          </a:prstGeom>
        </p:spPr>
      </p:pic>
      <p:sp>
        <p:nvSpPr>
          <p:cNvPr id="16" name="圆角矩形 4"/>
          <p:cNvSpPr/>
          <p:nvPr/>
        </p:nvSpPr>
        <p:spPr>
          <a:xfrm>
            <a:off x="1219200" y="1295400"/>
            <a:ext cx="9855200" cy="4165600"/>
          </a:xfrm>
          <a:prstGeom prst="roundRect">
            <a:avLst>
              <a:gd name="adj" fmla="val 4615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422401" y="3768738"/>
            <a:ext cx="2286345" cy="228634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265258" y="1905000"/>
            <a:ext cx="1087542" cy="1891771"/>
          </a:xfrm>
          <a:prstGeom prst="rect">
            <a:avLst/>
          </a:prstGeom>
        </p:spPr>
        <p:txBody>
          <a:bodyPr vert="eaVert" wrap="square" lIns="91440" tIns="45720" rIns="91440" bIns="45720">
            <a:spAutoFit/>
          </a:bodyPr>
          <a:lstStyle/>
          <a:p>
            <a:pPr defTabSz="914400">
              <a:defRPr/>
            </a:pPr>
            <a:r>
              <a:rPr lang="zh-CN" altLang="en-US" sz="5865" spc="3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rPr>
              <a:t>目录</a:t>
            </a:r>
            <a:endParaRPr sz="5865" spc="3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70031" y="1803400"/>
            <a:ext cx="852833" cy="3223628"/>
            <a:chOff x="2387355" y="1382290"/>
            <a:chExt cx="639625" cy="241772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 rot="16200000">
              <a:off x="1473629" y="2296016"/>
              <a:ext cx="2417721" cy="59027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2454270" y="2327974"/>
              <a:ext cx="415499" cy="11974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400" dirty="0">
                  <a:solidFill>
                    <a:srgbClr val="C4392A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晚会背景</a:t>
              </a:r>
              <a:endParaRPr lang="zh-CN" altLang="en-US" sz="24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75857" y="1898673"/>
              <a:ext cx="551123" cy="34624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400">
                  <a:solidFill>
                    <a:srgbClr val="C4392A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01</a:t>
              </a:r>
              <a:endParaRPr lang="zh-CN" altLang="en-US" sz="2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24739" y="1803400"/>
            <a:ext cx="852833" cy="3223628"/>
            <a:chOff x="2387355" y="1382290"/>
            <a:chExt cx="639625" cy="241772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 rot="16200000">
              <a:off x="1473629" y="2296016"/>
              <a:ext cx="2417721" cy="590270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2471935" y="2374825"/>
              <a:ext cx="415499" cy="11974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400" dirty="0">
                  <a:solidFill>
                    <a:srgbClr val="C4392A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晚会介绍</a:t>
              </a:r>
              <a:endParaRPr lang="zh-CN" altLang="en-US" sz="24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475857" y="1898673"/>
              <a:ext cx="551123" cy="34624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400">
                  <a:solidFill>
                    <a:srgbClr val="C4392A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02</a:t>
              </a:r>
              <a:endParaRPr lang="zh-CN" altLang="en-US" sz="2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653539" y="1803400"/>
            <a:ext cx="852833" cy="3223628"/>
            <a:chOff x="2387355" y="1382290"/>
            <a:chExt cx="639625" cy="2417721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 rot="16200000">
              <a:off x="1473629" y="2296016"/>
              <a:ext cx="2417721" cy="590270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2483314" y="2413003"/>
              <a:ext cx="415499" cy="11974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400" dirty="0">
                  <a:solidFill>
                    <a:srgbClr val="C4392A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节目呈现</a:t>
              </a:r>
              <a:endParaRPr lang="zh-CN" altLang="en-US" sz="24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475857" y="1898673"/>
              <a:ext cx="551123" cy="34624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400">
                  <a:solidFill>
                    <a:srgbClr val="C4392A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03</a:t>
              </a:r>
              <a:endParaRPr lang="zh-CN" altLang="en-US" sz="2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8599451" y="3429000"/>
            <a:ext cx="3681769" cy="368176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1" y="0"/>
            <a:ext cx="3111500" cy="50927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>
          <a:xfrm flipH="1">
            <a:off x="7951344" y="-1"/>
            <a:ext cx="4253729" cy="41842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4914900"/>
            <a:ext cx="12192000" cy="1943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2844800"/>
            <a:ext cx="12192000" cy="40132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75058" y="2095567"/>
            <a:ext cx="7438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-3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少儿春节晚会</a:t>
            </a:r>
            <a:endParaRPr lang="zh-CN" altLang="en-US" sz="9600" spc="-3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1551" y="3563278"/>
            <a:ext cx="67056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—</a:t>
            </a:r>
            <a:r>
              <a:rPr lang="zh-CN" altLang="en-US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希望相随</a:t>
            </a:r>
            <a:r>
              <a:rPr lang="en-US" altLang="zh-CN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·</a:t>
            </a:r>
            <a:r>
              <a:rPr lang="zh-CN" altLang="en-US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快乐起航</a:t>
            </a:r>
            <a:r>
              <a:rPr lang="en-US" altLang="zh-CN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—</a:t>
            </a:r>
            <a:endParaRPr lang="zh-CN" altLang="en-US" sz="3735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00571" y="4485923"/>
            <a:ext cx="3787559" cy="428977"/>
            <a:chOff x="3075465" y="3175000"/>
            <a:chExt cx="2840669" cy="321733"/>
          </a:xfrm>
        </p:grpSpPr>
        <p:sp>
          <p:nvSpPr>
            <p:cNvPr id="11" name="圆角矩形 10"/>
            <p:cNvSpPr/>
            <p:nvPr/>
          </p:nvSpPr>
          <p:spPr>
            <a:xfrm>
              <a:off x="3124200" y="3175000"/>
              <a:ext cx="2743200" cy="321733"/>
            </a:xfrm>
            <a:prstGeom prst="roundRect">
              <a:avLst>
                <a:gd name="adj" fmla="val 50000"/>
              </a:avLst>
            </a:prstGeom>
            <a:solidFill>
              <a:srgbClr val="C4392A"/>
            </a:solidFill>
            <a:ln>
              <a:solidFill>
                <a:srgbClr val="C439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75465" y="3228799"/>
              <a:ext cx="2840669" cy="2528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宣讲人：谷郡   时间：</a:t>
              </a:r>
              <a:r>
                <a:rPr lang="en-US" altLang="zh-CN" sz="1600" dirty="0">
                  <a:solidFill>
                    <a:schemeClr val="bg1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20XX.XX</a:t>
              </a:r>
              <a:endParaRPr lang="zh-CN" altLang="en-US" sz="1600" dirty="0">
                <a:solidFill>
                  <a:schemeClr val="bg1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" y="0"/>
            <a:ext cx="3111500" cy="5092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email"/>
          <a:srcRect r="6866"/>
          <a:stretch>
            <a:fillRect/>
          </a:stretch>
        </p:blipFill>
        <p:spPr>
          <a:xfrm>
            <a:off x="7732812" y="-15333"/>
            <a:ext cx="4459188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111501" y="1551578"/>
            <a:ext cx="496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HAPPY NEW YEAR</a:t>
            </a:r>
            <a:endParaRPr lang="zh-CN" altLang="en-US" sz="36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21162" y="547043"/>
            <a:ext cx="4311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202X</a:t>
            </a:r>
            <a:endParaRPr lang="zh-CN" altLang="en-US" sz="7200" spc="6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35637" y="921744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虎</a:t>
            </a:r>
            <a:endParaRPr lang="zh-CN" altLang="en-US" sz="2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4914900"/>
            <a:ext cx="12192000" cy="1943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2844800"/>
            <a:ext cx="12192000" cy="4013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41089" y="1003089"/>
            <a:ext cx="5854911" cy="58549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568009" y="1625599"/>
            <a:ext cx="1005340" cy="3149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3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晚会背景</a:t>
            </a:r>
            <a:endParaRPr lang="zh-CN" altLang="en-US" sz="5335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84008" y="1727199"/>
            <a:ext cx="759119" cy="182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735" spc="40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第一章</a:t>
            </a:r>
            <a:endParaRPr lang="zh-CN" altLang="en-US" sz="3735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32104" y="1727200"/>
            <a:ext cx="2339743" cy="28448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背负家长望子成龙的期望，进行激烈的竞争</a:t>
            </a:r>
            <a:r>
              <a:rPr lang="en-US" altLang="zh-CN" sz="1865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……</a:t>
            </a:r>
            <a:r>
              <a:rPr lang="zh-CN" altLang="en-US" sz="1865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。他们仿佛离快乐越来越远，我们也无法给他们一个最像天堂的地方</a:t>
            </a:r>
            <a:endParaRPr lang="zh-CN" altLang="en-US" sz="1865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 flipH="1">
            <a:off x="9080499" y="0"/>
            <a:ext cx="3111500" cy="50927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1" y="1"/>
            <a:ext cx="2892018" cy="284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晚会背景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sp>
        <p:nvSpPr>
          <p:cNvPr id="10" name="TextBox 22"/>
          <p:cNvSpPr txBox="1"/>
          <p:nvPr/>
        </p:nvSpPr>
        <p:spPr>
          <a:xfrm>
            <a:off x="5037982" y="2819402"/>
            <a:ext cx="62396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李宗盛有一首歌曲叫做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希望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，是写给他的孩子的。里面唱到：她们是我的希望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让我有继续的力量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她们是未来的希望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所有的孩子都一样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但愿我能给她一个最像天堂的地方。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5037981" y="4642572"/>
            <a:ext cx="623962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充分展示当代青少年儿童积极向上的精神风貌，帮助他们树立阳光的世界观、人生观、价值观和对和谐社会的赞美与向往。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936317" y="1487983"/>
            <a:ext cx="3712619" cy="4658817"/>
          </a:xfrm>
          <a:prstGeom prst="rect">
            <a:avLst/>
          </a:prstGeom>
        </p:spPr>
      </p:pic>
      <p:sp>
        <p:nvSpPr>
          <p:cNvPr id="13" name="Rounded Rectangle 72"/>
          <p:cNvSpPr/>
          <p:nvPr/>
        </p:nvSpPr>
        <p:spPr>
          <a:xfrm>
            <a:off x="5152716" y="2403365"/>
            <a:ext cx="2568885" cy="422347"/>
          </a:xfrm>
          <a:prstGeom prst="roundRect">
            <a:avLst>
              <a:gd name="adj" fmla="val 0"/>
            </a:avLst>
          </a:prstGeom>
          <a:solidFill>
            <a:srgbClr val="C43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135">
                <a:solidFill>
                  <a:srgbClr val="FFFFFF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希望</a:t>
            </a:r>
            <a:endParaRPr lang="zh-CN" altLang="en-US" sz="2135" dirty="0">
              <a:solidFill>
                <a:srgbClr val="FFFFFF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4" name="Rounded Rectangle 72"/>
          <p:cNvSpPr/>
          <p:nvPr/>
        </p:nvSpPr>
        <p:spPr>
          <a:xfrm>
            <a:off x="5152716" y="4140200"/>
            <a:ext cx="2568885" cy="422347"/>
          </a:xfrm>
          <a:prstGeom prst="roundRect">
            <a:avLst>
              <a:gd name="adj" fmla="val 0"/>
            </a:avLst>
          </a:prstGeom>
          <a:solidFill>
            <a:srgbClr val="C43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135">
                <a:solidFill>
                  <a:srgbClr val="FFFFFF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充分展示</a:t>
            </a:r>
            <a:endParaRPr lang="zh-CN" altLang="en-US" sz="2135" dirty="0">
              <a:solidFill>
                <a:srgbClr val="FFFFFF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晚会背景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312820" y="2452042"/>
            <a:ext cx="1261884" cy="29437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defTabSz="870585">
              <a:spcBef>
                <a:spcPct val="50000"/>
              </a:spcBef>
              <a:defRPr/>
            </a:pPr>
            <a:r>
              <a:rPr lang="zh-CN" altLang="en-US" sz="2800" kern="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他们的童年应该</a:t>
            </a:r>
            <a:r>
              <a:rPr lang="en-US" altLang="zh-CN" sz="2800" kern="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       </a:t>
            </a:r>
            <a:endParaRPr lang="en-US" altLang="zh-CN" sz="2800" kern="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  <a:p>
            <a:pPr defTabSz="870585">
              <a:spcBef>
                <a:spcPct val="50000"/>
              </a:spcBef>
              <a:defRPr/>
            </a:pPr>
            <a:r>
              <a:rPr lang="zh-CN" altLang="en-US" sz="2800" kern="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希望  快乐  成长</a:t>
            </a:r>
            <a:endParaRPr lang="zh-CN" altLang="en-US" sz="2800" kern="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024570" y="2394235"/>
            <a:ext cx="1477328" cy="32485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defTabSz="870585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800" kern="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让孩子们的快乐每年都从这里出发！</a:t>
            </a:r>
            <a:endParaRPr lang="zh-CN" altLang="en-US" sz="2800" kern="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42281" y="1555749"/>
            <a:ext cx="4483101" cy="4483101"/>
          </a:xfrm>
          <a:prstGeom prst="rect">
            <a:avLst/>
          </a:prstGeom>
        </p:spPr>
      </p:pic>
      <p:sp>
        <p:nvSpPr>
          <p:cNvPr id="11" name="圆角矩形 3"/>
          <p:cNvSpPr/>
          <p:nvPr/>
        </p:nvSpPr>
        <p:spPr>
          <a:xfrm>
            <a:off x="5711812" y="2144613"/>
            <a:ext cx="2336800" cy="3556000"/>
          </a:xfrm>
          <a:prstGeom prst="roundRect">
            <a:avLst>
              <a:gd name="adj" fmla="val 4673"/>
            </a:avLst>
          </a:prstGeom>
          <a:noFill/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2" name="圆角矩形 10"/>
          <p:cNvSpPr/>
          <p:nvPr/>
        </p:nvSpPr>
        <p:spPr>
          <a:xfrm>
            <a:off x="8455012" y="2144613"/>
            <a:ext cx="2336800" cy="3556000"/>
          </a:xfrm>
          <a:prstGeom prst="roundRect">
            <a:avLst>
              <a:gd name="adj" fmla="val 4673"/>
            </a:avLst>
          </a:prstGeom>
          <a:noFill/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4914900"/>
            <a:ext cx="12192000" cy="1943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2844800"/>
            <a:ext cx="12192000" cy="4013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41089" y="1003089"/>
            <a:ext cx="5854911" cy="58549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568009" y="1625599"/>
            <a:ext cx="1005340" cy="3149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3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晚会介绍</a:t>
            </a:r>
            <a:endParaRPr lang="zh-CN" altLang="en-US" sz="5335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84008" y="1727199"/>
            <a:ext cx="759119" cy="182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735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第二章</a:t>
            </a:r>
            <a:endParaRPr lang="zh-CN" altLang="en-US" sz="3735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32104" y="1727200"/>
            <a:ext cx="2339743" cy="28448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背负家长望子成龙的期望，进行激烈的竞争</a:t>
            </a:r>
            <a:r>
              <a:rPr lang="en-US" altLang="zh-CN" sz="1865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……</a:t>
            </a:r>
            <a:r>
              <a:rPr lang="zh-CN" altLang="en-US" sz="1865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。他们仿佛离快乐越来越远，我们也无法给他们一个最像天堂的地方</a:t>
            </a:r>
            <a:endParaRPr lang="zh-CN" altLang="en-US" sz="1865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 flipH="1">
            <a:off x="9080499" y="0"/>
            <a:ext cx="3111500" cy="50927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1" y="1"/>
            <a:ext cx="2892018" cy="284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晚会介绍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80666" y="2396271"/>
            <a:ext cx="2862727" cy="496528"/>
            <a:chOff x="1068619" y="2896574"/>
            <a:chExt cx="2862727" cy="496528"/>
          </a:xfrm>
        </p:grpSpPr>
        <p:sp>
          <p:nvSpPr>
            <p:cNvPr id="7" name="矩形: 圆角 6"/>
            <p:cNvSpPr/>
            <p:nvPr/>
          </p:nvSpPr>
          <p:spPr>
            <a:xfrm>
              <a:off x="1175446" y="2896574"/>
              <a:ext cx="2755900" cy="496528"/>
            </a:xfrm>
            <a:prstGeom prst="roundRect">
              <a:avLst>
                <a:gd name="adj" fmla="val 0"/>
              </a:avLst>
            </a:prstGeom>
            <a:solidFill>
              <a:srgbClr val="C4392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r>
                <a:rPr kumimoji="1" lang="zh-CN" altLang="en-US" sz="2800" b="1" dirty="0">
                  <a:solidFill>
                    <a:schemeClr val="bg1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希望相随</a:t>
              </a:r>
              <a:endParaRPr kumimoji="1" lang="zh-CN" altLang="en-US" sz="2800" b="1" dirty="0">
                <a:solidFill>
                  <a:schemeClr val="bg1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68619" y="2896574"/>
              <a:ext cx="63500" cy="496528"/>
            </a:xfrm>
            <a:prstGeom prst="roundRect">
              <a:avLst>
                <a:gd name="adj" fmla="val 0"/>
              </a:avLst>
            </a:prstGeom>
            <a:solidFill>
              <a:srgbClr val="C4392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174720" y="2934085"/>
            <a:ext cx="3194081" cy="2778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新年有新气象，新年有新希望。结合中国传统新年春节的特点，主打“希望”的概念。在新年的第一天，送上祝福，传递希望。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08474" y="2497871"/>
            <a:ext cx="2862727" cy="496528"/>
            <a:chOff x="1068619" y="2896574"/>
            <a:chExt cx="2862727" cy="496528"/>
          </a:xfrm>
        </p:grpSpPr>
        <p:sp>
          <p:nvSpPr>
            <p:cNvPr id="13" name="矩形: 圆角 12"/>
            <p:cNvSpPr/>
            <p:nvPr/>
          </p:nvSpPr>
          <p:spPr>
            <a:xfrm>
              <a:off x="1175446" y="2896574"/>
              <a:ext cx="2755900" cy="496528"/>
            </a:xfrm>
            <a:prstGeom prst="roundRect">
              <a:avLst>
                <a:gd name="adj" fmla="val 0"/>
              </a:avLst>
            </a:prstGeom>
            <a:solidFill>
              <a:srgbClr val="C4392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r>
                <a:rPr kumimoji="1" lang="zh-CN" altLang="en-US" sz="2800" b="1" dirty="0">
                  <a:solidFill>
                    <a:schemeClr val="bg1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快乐起航</a:t>
              </a:r>
              <a:endParaRPr kumimoji="1" lang="zh-CN" altLang="en-US" sz="2800" b="1" dirty="0">
                <a:solidFill>
                  <a:schemeClr val="bg1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1068619" y="2896574"/>
              <a:ext cx="63500" cy="496528"/>
            </a:xfrm>
            <a:prstGeom prst="roundRect">
              <a:avLst>
                <a:gd name="adj" fmla="val 0"/>
              </a:avLst>
            </a:prstGeom>
            <a:solidFill>
              <a:srgbClr val="C4392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008474" y="3107471"/>
            <a:ext cx="2862727" cy="167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突出健康、有趣、益智、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教育的总体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基调，把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快乐传递到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千家万户。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320120" y="2094405"/>
            <a:ext cx="3618454" cy="36184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晚会介绍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09701" y="2040222"/>
            <a:ext cx="4228283" cy="1354789"/>
            <a:chOff x="867387" y="1479458"/>
            <a:chExt cx="3171212" cy="1016092"/>
          </a:xfrm>
        </p:grpSpPr>
        <p:sp>
          <p:nvSpPr>
            <p:cNvPr id="7" name="Content Placeholder 2"/>
            <p:cNvSpPr txBox="1"/>
            <p:nvPr/>
          </p:nvSpPr>
          <p:spPr>
            <a:xfrm>
              <a:off x="1624520" y="1479458"/>
              <a:ext cx="2414079" cy="1016092"/>
            </a:xfrm>
            <a:prstGeom prst="rect">
              <a:avLst/>
            </a:prstGeom>
          </p:spPr>
          <p:txBody>
            <a:bodyPr vert="horz" lIns="91433" tIns="45716" rIns="91433" bIns="45716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希望篇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——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欢乐四季秀：主打春夏秋冬，四季更替的概念，结合视频、歌舞、灯光等元素，展现人们在新年里人们积极快乐的心情。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67387" y="1514851"/>
              <a:ext cx="718222" cy="828299"/>
              <a:chOff x="1091122" y="1047749"/>
              <a:chExt cx="718222" cy="82829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91122" y="1047749"/>
                <a:ext cx="718222" cy="828299"/>
              </a:xfrm>
              <a:prstGeom prst="rect">
                <a:avLst/>
              </a:prstGeom>
              <a:solidFill>
                <a:srgbClr val="C43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endParaRPr>
              </a:p>
            </p:txBody>
          </p:sp>
          <p:sp>
            <p:nvSpPr>
              <p:cNvPr id="12" name="Content Placeholder 2"/>
              <p:cNvSpPr txBox="1"/>
              <p:nvPr/>
            </p:nvSpPr>
            <p:spPr>
              <a:xfrm>
                <a:off x="1186777" y="1137538"/>
                <a:ext cx="565824" cy="499451"/>
              </a:xfrm>
              <a:prstGeom prst="rect">
                <a:avLst/>
              </a:prstGeom>
            </p:spPr>
            <p:txBody>
              <a:bodyPr vert="horz" lIns="91433" tIns="45716" rIns="91433" bIns="45716" rtlCol="0" anchor="t">
                <a:no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1865" b="1" dirty="0">
                    <a:solidFill>
                      <a:schemeClr val="bg1"/>
                    </a:solidFill>
                    <a:latin typeface="字魂3号-英雄黑体" panose="00000500000000000000" pitchFamily="2" charset="-122"/>
                    <a:ea typeface="字魂3号-英雄黑体" panose="00000500000000000000" pitchFamily="2" charset="-122"/>
                    <a:cs typeface="Arial" panose="020B0604020202020204" pitchFamily="34" charset="0"/>
                  </a:rPr>
                  <a:t>快乐心情</a:t>
                </a:r>
                <a:endParaRPr lang="zh-CN" altLang="en-US" sz="1865" b="1" dirty="0">
                  <a:solidFill>
                    <a:schemeClr val="bg1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409702" y="4098733"/>
            <a:ext cx="4470399" cy="1362268"/>
            <a:chOff x="867387" y="1514851"/>
            <a:chExt cx="3352799" cy="1021701"/>
          </a:xfrm>
        </p:grpSpPr>
        <p:sp>
          <p:nvSpPr>
            <p:cNvPr id="14" name="Content Placeholder 2"/>
            <p:cNvSpPr txBox="1"/>
            <p:nvPr/>
          </p:nvSpPr>
          <p:spPr>
            <a:xfrm>
              <a:off x="1624520" y="1520460"/>
              <a:ext cx="2595666" cy="1016092"/>
            </a:xfrm>
            <a:prstGeom prst="rect">
              <a:avLst/>
            </a:prstGeom>
          </p:spPr>
          <p:txBody>
            <a:bodyPr vert="horz" lIns="91433" tIns="45716" rIns="91433" bIns="45716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希望篇</a:t>
              </a:r>
              <a:r>
                <a: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——</a:t>
              </a: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欢乐四季秀：主打春夏秋冬，四季更替的概念，结合视频、歌舞、灯光等元素，展现人们在新年里人们积极快乐的心情。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67387" y="1514851"/>
              <a:ext cx="718222" cy="828299"/>
              <a:chOff x="1091122" y="1047749"/>
              <a:chExt cx="718222" cy="82829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091122" y="1047749"/>
                <a:ext cx="718222" cy="828299"/>
              </a:xfrm>
              <a:prstGeom prst="rect">
                <a:avLst/>
              </a:prstGeom>
              <a:solidFill>
                <a:srgbClr val="C43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endParaRPr>
              </a:p>
            </p:txBody>
          </p:sp>
          <p:sp>
            <p:nvSpPr>
              <p:cNvPr id="17" name="Content Placeholder 2"/>
              <p:cNvSpPr txBox="1"/>
              <p:nvPr/>
            </p:nvSpPr>
            <p:spPr>
              <a:xfrm>
                <a:off x="1186777" y="1137538"/>
                <a:ext cx="565824" cy="499451"/>
              </a:xfrm>
              <a:prstGeom prst="rect">
                <a:avLst/>
              </a:prstGeom>
            </p:spPr>
            <p:txBody>
              <a:bodyPr vert="horz" lIns="91433" tIns="45716" rIns="91433" bIns="45716" rtlCol="0" anchor="t">
                <a:no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1865" b="1" dirty="0">
                    <a:solidFill>
                      <a:schemeClr val="bg1"/>
                    </a:solidFill>
                    <a:latin typeface="字魂3号-英雄黑体" panose="00000500000000000000" pitchFamily="2" charset="-122"/>
                    <a:ea typeface="字魂3号-英雄黑体" panose="00000500000000000000" pitchFamily="2" charset="-122"/>
                    <a:cs typeface="Arial" panose="020B0604020202020204" pitchFamily="34" charset="0"/>
                  </a:rPr>
                  <a:t>春夏秋冬</a:t>
                </a:r>
                <a:endParaRPr lang="zh-CN" altLang="en-US" sz="1865" b="1" dirty="0">
                  <a:solidFill>
                    <a:schemeClr val="bg1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653984" y="2074211"/>
            <a:ext cx="4228283" cy="1354789"/>
            <a:chOff x="867387" y="1504950"/>
            <a:chExt cx="3171212" cy="1016092"/>
          </a:xfrm>
        </p:grpSpPr>
        <p:sp>
          <p:nvSpPr>
            <p:cNvPr id="19" name="Content Placeholder 2"/>
            <p:cNvSpPr txBox="1"/>
            <p:nvPr/>
          </p:nvSpPr>
          <p:spPr>
            <a:xfrm>
              <a:off x="1624520" y="1504950"/>
              <a:ext cx="2414079" cy="1016092"/>
            </a:xfrm>
            <a:prstGeom prst="rect">
              <a:avLst/>
            </a:prstGeom>
          </p:spPr>
          <p:txBody>
            <a:bodyPr vert="horz" lIns="91433" tIns="45716" rIns="91433" bIns="45716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童贞篇</a:t>
              </a:r>
              <a:r>
                <a: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——</a:t>
              </a: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记忆音乐盒：童年永远都是美好的，大家对童年的童贞都有相似的感悟，因此在这个环节中，我们利用音乐盒的形式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867387" y="1514851"/>
              <a:ext cx="718222" cy="828299"/>
              <a:chOff x="1091122" y="1047749"/>
              <a:chExt cx="718222" cy="8282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091122" y="1047749"/>
                <a:ext cx="718222" cy="828299"/>
              </a:xfrm>
              <a:prstGeom prst="rect">
                <a:avLst/>
              </a:prstGeom>
              <a:solidFill>
                <a:srgbClr val="C43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endParaRPr>
              </a:p>
            </p:txBody>
          </p:sp>
          <p:sp>
            <p:nvSpPr>
              <p:cNvPr id="22" name="Content Placeholder 2"/>
              <p:cNvSpPr txBox="1"/>
              <p:nvPr/>
            </p:nvSpPr>
            <p:spPr>
              <a:xfrm>
                <a:off x="1186777" y="1137538"/>
                <a:ext cx="565824" cy="499451"/>
              </a:xfrm>
              <a:prstGeom prst="rect">
                <a:avLst/>
              </a:prstGeom>
            </p:spPr>
            <p:txBody>
              <a:bodyPr vert="horz" lIns="91433" tIns="45716" rIns="91433" bIns="45716" rtlCol="0" anchor="t">
                <a:no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1865" b="1" dirty="0">
                    <a:solidFill>
                      <a:schemeClr val="bg1"/>
                    </a:solidFill>
                    <a:latin typeface="字魂3号-英雄黑体" panose="00000500000000000000" pitchFamily="2" charset="-122"/>
                    <a:ea typeface="字魂3号-英雄黑体" panose="00000500000000000000" pitchFamily="2" charset="-122"/>
                    <a:cs typeface="Arial" panose="020B0604020202020204" pitchFamily="34" charset="0"/>
                  </a:rPr>
                  <a:t>记忆音乐</a:t>
                </a:r>
                <a:endParaRPr lang="zh-CN" altLang="en-US" sz="1865" b="1" dirty="0">
                  <a:solidFill>
                    <a:schemeClr val="bg1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653984" y="4098732"/>
            <a:ext cx="4228283" cy="1374451"/>
            <a:chOff x="867387" y="1514851"/>
            <a:chExt cx="3171212" cy="1030838"/>
          </a:xfrm>
        </p:grpSpPr>
        <p:sp>
          <p:nvSpPr>
            <p:cNvPr id="24" name="Content Placeholder 2"/>
            <p:cNvSpPr txBox="1"/>
            <p:nvPr/>
          </p:nvSpPr>
          <p:spPr>
            <a:xfrm>
              <a:off x="1624520" y="1529597"/>
              <a:ext cx="2414079" cy="1016092"/>
            </a:xfrm>
            <a:prstGeom prst="rect">
              <a:avLst/>
            </a:prstGeom>
          </p:spPr>
          <p:txBody>
            <a:bodyPr vert="horz" lIns="91433" tIns="45716" rIns="91433" bIns="45716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相信篇</a:t>
              </a:r>
              <a:r>
                <a: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——</a:t>
              </a: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红色经典：</a:t>
              </a:r>
              <a:r>
                <a: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2021</a:t>
              </a: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年是中国共产党建党</a:t>
              </a:r>
              <a:r>
                <a: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100</a:t>
              </a: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rPr>
                <a:t>周年。在这一环节中，我们采用妈妈给女儿讲故事的方式，传承了对党和国家的坚定信念。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67387" y="1514851"/>
              <a:ext cx="718222" cy="828299"/>
              <a:chOff x="1091122" y="1047749"/>
              <a:chExt cx="718222" cy="828299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091122" y="1047749"/>
                <a:ext cx="718222" cy="828299"/>
              </a:xfrm>
              <a:prstGeom prst="rect">
                <a:avLst/>
              </a:prstGeom>
              <a:solidFill>
                <a:srgbClr val="C43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</a:endParaRPr>
              </a:p>
            </p:txBody>
          </p:sp>
          <p:sp>
            <p:nvSpPr>
              <p:cNvPr id="27" name="Content Placeholder 2"/>
              <p:cNvSpPr txBox="1"/>
              <p:nvPr/>
            </p:nvSpPr>
            <p:spPr>
              <a:xfrm>
                <a:off x="1186777" y="1137538"/>
                <a:ext cx="565824" cy="499451"/>
              </a:xfrm>
              <a:prstGeom prst="rect">
                <a:avLst/>
              </a:prstGeom>
            </p:spPr>
            <p:txBody>
              <a:bodyPr vert="horz" lIns="91433" tIns="45716" rIns="91433" bIns="45716" rtlCol="0" anchor="t">
                <a:no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1865" b="1" dirty="0">
                    <a:solidFill>
                      <a:schemeClr val="bg1"/>
                    </a:solidFill>
                    <a:latin typeface="字魂3号-英雄黑体" panose="00000500000000000000" pitchFamily="2" charset="-122"/>
                    <a:ea typeface="字魂3号-英雄黑体" panose="00000500000000000000" pitchFamily="2" charset="-122"/>
                    <a:cs typeface="Arial" panose="020B0604020202020204" pitchFamily="34" charset="0"/>
                  </a:rPr>
                  <a:t>红色经典</a:t>
                </a:r>
                <a:endParaRPr lang="zh-CN" altLang="en-US" sz="1865" b="1" dirty="0">
                  <a:solidFill>
                    <a:schemeClr val="bg1"/>
                  </a:solidFill>
                  <a:latin typeface="字魂3号-英雄黑体" panose="00000500000000000000" pitchFamily="2" charset="-122"/>
                  <a:ea typeface="字魂3号-英雄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" y="990600"/>
            <a:ext cx="11684000" cy="5613400"/>
          </a:xfrm>
          <a:prstGeom prst="rect">
            <a:avLst/>
          </a:prstGeom>
          <a:solidFill>
            <a:srgbClr val="FBE5D6"/>
          </a:solidFill>
          <a:ln w="38100">
            <a:solidFill>
              <a:srgbClr val="C43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1862" y="322269"/>
            <a:ext cx="232506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400" dirty="0">
                <a:solidFill>
                  <a:srgbClr val="C4392A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晚会介绍</a:t>
            </a:r>
            <a:endParaRPr lang="zh-CN" altLang="en-US" sz="3200" spc="400" dirty="0">
              <a:solidFill>
                <a:srgbClr val="C4392A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000" y="212738"/>
            <a:ext cx="777862" cy="777862"/>
          </a:xfrm>
          <a:prstGeom prst="rect">
            <a:avLst/>
          </a:prstGeom>
        </p:spPr>
      </p:pic>
      <p:sp>
        <p:nvSpPr>
          <p:cNvPr id="6" name="TextBox 23"/>
          <p:cNvSpPr txBox="1"/>
          <p:nvPr/>
        </p:nvSpPr>
        <p:spPr>
          <a:xfrm>
            <a:off x="812800" y="2958835"/>
            <a:ext cx="6426200" cy="2264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家庭篇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流行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2021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：家庭和睦是一个国际安定团结的基础要素；此环节以家庭为表演单位，让其乐融融的气氛体现父母对子女的关爱和家庭的幸福。万国篇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万国秀：在这个环节中，我们将邀请来自世界各地的才艺少年倾情出演，展现出世界各国的风土人情。民族篇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我爱我家：在视频、灯光、音乐的带领下，晚会将邀请来自全国各少数民族的儿童，表演一组融合全国各民族特色的节目。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9800" y="2322764"/>
            <a:ext cx="4470400" cy="461665"/>
          </a:xfrm>
          <a:prstGeom prst="rect">
            <a:avLst/>
          </a:prstGeom>
          <a:solidFill>
            <a:srgbClr val="C4392A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字魂3号-英雄黑体" panose="00000500000000000000" pitchFamily="2" charset="-122"/>
                <a:ea typeface="字魂3号-英雄黑体" panose="00000500000000000000" pitchFamily="2" charset="-122"/>
              </a:rPr>
              <a:t>安定团结的基础要素</a:t>
            </a:r>
            <a:endParaRPr lang="zh-CN" altLang="zh-CN" sz="2400" b="1" dirty="0">
              <a:solidFill>
                <a:schemeClr val="bg1"/>
              </a:solidFill>
              <a:latin typeface="字魂3号-英雄黑体" panose="00000500000000000000" pitchFamily="2" charset="-122"/>
              <a:ea typeface="字魂3号-英雄黑体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391400" y="1684906"/>
            <a:ext cx="4216400" cy="421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2124</Words>
  <Application>WPS 演示</Application>
  <PresentationFormat>宽屏</PresentationFormat>
  <Paragraphs>181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字魂3号-英雄黑体</vt:lpstr>
      <vt:lpstr>黑体</vt:lpstr>
      <vt:lpstr>Arial</vt:lpstr>
      <vt:lpstr>微软雅黑</vt:lpstr>
      <vt:lpstr>Arial Unicode MS</vt:lpstr>
      <vt:lpstr>等线 Light</vt:lpstr>
      <vt:lpstr>等线</vt:lpstr>
      <vt:lpstr>字魂36号-正文宋楷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 珊珊</dc:creator>
  <cp:lastModifiedBy>XQ</cp:lastModifiedBy>
  <cp:revision>59</cp:revision>
  <dcterms:created xsi:type="dcterms:W3CDTF">2022-01-02T09:04:00Z</dcterms:created>
  <dcterms:modified xsi:type="dcterms:W3CDTF">2025-11-12T02:59:08Z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DAF5681AE21D45AC9D127EBA794AAACB_12</vt:lpwstr>
  </property>
  <property fmtid="{D5CDD505-2E9C-101B-9397-08002B2CF9AE}" pid="3" name="KSOProductBuildVer">
    <vt:lpwstr>2052-12.1.0.20305</vt:lpwstr>
  </property>
</Properties>
</file>